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9EAE075-8BC2-49F3-8A19-D6AF1921BEE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90"/>
            <a:ext cx="5438775" cy="390842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148A23B-F10C-4DCF-B899-ABC49691D9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105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8A23B-F10C-4DCF-B899-ABC49691D92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200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8A23B-F10C-4DCF-B899-ABC49691D92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17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82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58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87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04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97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10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64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97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82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457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702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36CB-DDB5-45E3-8053-F8A46D53C088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02C9-7EE2-455D-A970-501D2B8A0B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388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모서리가 둥근 직사각형 4"/>
          <p:cNvSpPr/>
          <p:nvPr/>
        </p:nvSpPr>
        <p:spPr bwMode="auto">
          <a:xfrm>
            <a:off x="190951" y="200988"/>
            <a:ext cx="8701528" cy="629733"/>
          </a:xfrm>
          <a:prstGeom prst="rect">
            <a:avLst/>
          </a:prstGeom>
          <a:solidFill>
            <a:schemeClr val="tx2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3200" b="1" dirty="0"/>
              <a:t>      헤럴드 할로윈  </a:t>
            </a:r>
            <a:r>
              <a:rPr lang="en-US" altLang="ko-KR" sz="3200" b="1" dirty="0"/>
              <a:t>7 MISSIONS</a:t>
            </a:r>
          </a:p>
        </p:txBody>
      </p:sp>
      <p:pic>
        <p:nvPicPr>
          <p:cNvPr id="4" name="Picture 2" descr="C:\Users\hjd\Desktop\한국마사회관련\헤럴드 프리미엄 잉글리쉬빌리지-메인로고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96" y="270639"/>
            <a:ext cx="867077" cy="48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그림 116">
            <a:extLst>
              <a:ext uri="{FF2B5EF4-FFF2-40B4-BE49-F238E27FC236}">
                <a16:creationId xmlns:a16="http://schemas.microsoft.com/office/drawing/2014/main" xmlns="" id="{7A69CD8D-C0E3-4A49-B2B0-D2EB88B4E2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878" y="3906005"/>
            <a:ext cx="1379590" cy="1379590"/>
          </a:xfrm>
          <a:prstGeom prst="rect">
            <a:avLst/>
          </a:prstGeom>
        </p:spPr>
      </p:pic>
      <p:sp>
        <p:nvSpPr>
          <p:cNvPr id="122" name="모서리가 둥근 직사각형 4">
            <a:extLst>
              <a:ext uri="{FF2B5EF4-FFF2-40B4-BE49-F238E27FC236}">
                <a16:creationId xmlns:a16="http://schemas.microsoft.com/office/drawing/2014/main" xmlns="" id="{67E40251-4DE4-4616-8C2B-BD330EB4AFB0}"/>
              </a:ext>
            </a:extLst>
          </p:cNvPr>
          <p:cNvSpPr/>
          <p:nvPr/>
        </p:nvSpPr>
        <p:spPr bwMode="auto">
          <a:xfrm>
            <a:off x="190950" y="2708920"/>
            <a:ext cx="3664012" cy="3948092"/>
          </a:xfrm>
          <a:prstGeom prst="rect">
            <a:avLst/>
          </a:prstGeom>
          <a:solidFill>
            <a:srgbClr val="FF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spcAft>
                <a:spcPct val="35000"/>
              </a:spcAft>
              <a:defRPr/>
            </a:pPr>
            <a:r>
              <a:rPr lang="en-US" altLang="ko-KR" sz="2400" b="1" dirty="0"/>
              <a:t>BIG 7</a:t>
            </a:r>
          </a:p>
          <a:p>
            <a:pPr algn="ctr" defTabSz="1377950">
              <a:spcAft>
                <a:spcPct val="35000"/>
              </a:spcAft>
              <a:defRPr/>
            </a:pPr>
            <a:r>
              <a:rPr lang="en-US" altLang="ko-KR" sz="2400" b="1" dirty="0"/>
              <a:t>Red </a:t>
            </a:r>
            <a:r>
              <a:rPr lang="ko-KR" altLang="en-US" sz="2400" b="1" dirty="0"/>
              <a:t>프로그램</a:t>
            </a:r>
            <a:endParaRPr lang="en-US" altLang="ko-KR" sz="24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32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32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3200" b="1" dirty="0"/>
          </a:p>
        </p:txBody>
      </p:sp>
      <p:sp>
        <p:nvSpPr>
          <p:cNvPr id="123" name="모서리가 둥근 직사각형 4">
            <a:extLst>
              <a:ext uri="{FF2B5EF4-FFF2-40B4-BE49-F238E27FC236}">
                <a16:creationId xmlns:a16="http://schemas.microsoft.com/office/drawing/2014/main" xmlns="" id="{6A392ED8-BB89-4D8A-B77E-566D01AFF784}"/>
              </a:ext>
            </a:extLst>
          </p:cNvPr>
          <p:cNvSpPr/>
          <p:nvPr/>
        </p:nvSpPr>
        <p:spPr bwMode="auto">
          <a:xfrm>
            <a:off x="5228468" y="2708920"/>
            <a:ext cx="3664012" cy="3948092"/>
          </a:xfrm>
          <a:prstGeom prst="rect">
            <a:avLst/>
          </a:prstGeom>
          <a:solidFill>
            <a:srgbClr val="92D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2400" b="1" dirty="0"/>
              <a:t>BIG 7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2400" b="1" dirty="0"/>
              <a:t>Green </a:t>
            </a:r>
            <a:r>
              <a:rPr lang="ko-KR" altLang="en-US" sz="2400" b="1" dirty="0"/>
              <a:t>프로그램</a:t>
            </a:r>
            <a:endParaRPr lang="en-US" altLang="ko-KR" sz="24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32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32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3200" b="1" dirty="0"/>
              <a:t>대</a:t>
            </a:r>
            <a:endParaRPr lang="en-US" altLang="ko-KR" sz="3200" b="1" dirty="0"/>
          </a:p>
        </p:txBody>
      </p:sp>
      <p:sp>
        <p:nvSpPr>
          <p:cNvPr id="124" name="모서리가 둥근 직사각형 4">
            <a:extLst>
              <a:ext uri="{FF2B5EF4-FFF2-40B4-BE49-F238E27FC236}">
                <a16:creationId xmlns:a16="http://schemas.microsoft.com/office/drawing/2014/main" xmlns="" id="{70C283E5-DB26-4698-957F-444F4ACBCDA1}"/>
              </a:ext>
            </a:extLst>
          </p:cNvPr>
          <p:cNvSpPr/>
          <p:nvPr/>
        </p:nvSpPr>
        <p:spPr bwMode="auto">
          <a:xfrm>
            <a:off x="190950" y="964924"/>
            <a:ext cx="8701529" cy="1676324"/>
          </a:xfrm>
          <a:prstGeom prst="rect">
            <a:avLst/>
          </a:prstGeom>
          <a:solidFill>
            <a:srgbClr val="C0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200" b="1" dirty="0"/>
              <a:t>  7</a:t>
            </a:r>
            <a:r>
              <a:rPr lang="ko-KR" altLang="en-US" sz="1200" b="1" dirty="0"/>
              <a:t>가지 모험을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통해 미션을 성공하라</a:t>
            </a:r>
            <a:r>
              <a:rPr lang="en-US" altLang="ko-KR" sz="1200" b="1" dirty="0"/>
              <a:t>! </a:t>
            </a:r>
            <a:r>
              <a:rPr lang="ko-KR" altLang="en-US" sz="1200" b="1" dirty="0"/>
              <a:t>할로윈 킹</a:t>
            </a:r>
            <a:r>
              <a:rPr lang="en-US" altLang="ko-KR" sz="1200" b="1" dirty="0"/>
              <a:t>!</a:t>
            </a:r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1200" b="1" dirty="0"/>
              <a:t>  운영기간</a:t>
            </a:r>
            <a:r>
              <a:rPr lang="en-US" altLang="ko-KR" sz="1200" b="1" dirty="0"/>
              <a:t>; 2018</a:t>
            </a:r>
            <a:r>
              <a:rPr lang="ko-KR" altLang="en-US" sz="1200" b="1" dirty="0"/>
              <a:t>년</a:t>
            </a:r>
            <a:r>
              <a:rPr lang="en-US" altLang="ko-KR" sz="1200" b="1" dirty="0"/>
              <a:t>10</a:t>
            </a:r>
            <a:r>
              <a:rPr lang="ko-KR" altLang="en-US" sz="1200" b="1" dirty="0"/>
              <a:t>월</a:t>
            </a:r>
            <a:r>
              <a:rPr lang="en-US" altLang="ko-KR" sz="1200" b="1" dirty="0"/>
              <a:t>27</a:t>
            </a:r>
            <a:r>
              <a:rPr lang="ko-KR" altLang="en-US" sz="1200" b="1" dirty="0"/>
              <a:t>일</a:t>
            </a:r>
            <a:r>
              <a:rPr lang="en-US" altLang="ko-KR" sz="1200" b="1" dirty="0"/>
              <a:t>/28</a:t>
            </a:r>
            <a:r>
              <a:rPr lang="ko-KR" altLang="en-US" sz="1200" b="1" dirty="0"/>
              <a:t>일 이틀간 진행 합니다</a:t>
            </a:r>
            <a:r>
              <a:rPr lang="en-US" altLang="ko-KR" sz="1200" b="1" dirty="0"/>
              <a:t>. </a:t>
            </a:r>
            <a:r>
              <a:rPr lang="ko-KR" altLang="en-US" sz="1200" b="1" dirty="0"/>
              <a:t>선착순 마감되니 빠른 신청 부탁드립니다</a:t>
            </a:r>
            <a:r>
              <a:rPr lang="en-US" altLang="ko-KR" sz="1200" b="1" dirty="0"/>
              <a:t>.</a:t>
            </a:r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200" b="1" dirty="0"/>
              <a:t>  </a:t>
            </a:r>
            <a:r>
              <a:rPr lang="ko-KR" altLang="en-US" sz="1200" b="1" dirty="0" err="1"/>
              <a:t>체험별</a:t>
            </a:r>
            <a:r>
              <a:rPr lang="ko-KR" altLang="en-US" sz="1200" b="1" dirty="0"/>
              <a:t> 미션에 따라 사탕세트를 획득 </a:t>
            </a:r>
            <a:r>
              <a:rPr lang="ko-KR" altLang="en-US" sz="1200" b="1" dirty="0" err="1"/>
              <a:t>할수있으며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할로윈 </a:t>
            </a:r>
            <a:r>
              <a:rPr lang="en-US" altLang="ko-KR" sz="1200" b="1" dirty="0"/>
              <a:t>King</a:t>
            </a:r>
            <a:r>
              <a:rPr lang="ko-KR" altLang="en-US" sz="1200" b="1" dirty="0"/>
              <a:t>에게는 기념품을 드립니다</a:t>
            </a:r>
            <a:r>
              <a:rPr lang="en-US" altLang="ko-KR" sz="1200" b="1" dirty="0"/>
              <a:t>.</a:t>
            </a:r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1200" b="1" dirty="0"/>
              <a:t>  체험시간 안내</a:t>
            </a:r>
            <a:endParaRPr lang="en-US" altLang="ko-KR" sz="12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200" b="1" dirty="0"/>
              <a:t>  1</a:t>
            </a:r>
            <a:r>
              <a:rPr lang="ko-KR" altLang="en-US" sz="1200" b="1" dirty="0"/>
              <a:t>부</a:t>
            </a:r>
            <a:r>
              <a:rPr lang="en-US" altLang="ko-KR" sz="1200" b="1" dirty="0"/>
              <a:t>: 12:00-14:00 – 60</a:t>
            </a:r>
            <a:r>
              <a:rPr lang="ko-KR" altLang="en-US" sz="1200" b="1" dirty="0"/>
              <a:t>명 선착순 모집</a:t>
            </a:r>
            <a:endParaRPr lang="en-US" altLang="ko-KR" sz="12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200" b="1" dirty="0"/>
              <a:t>  2</a:t>
            </a:r>
            <a:r>
              <a:rPr lang="ko-KR" altLang="en-US" sz="1200" b="1" dirty="0"/>
              <a:t>부</a:t>
            </a:r>
            <a:r>
              <a:rPr lang="en-US" altLang="ko-KR" sz="1200" b="1" dirty="0"/>
              <a:t>: 14:00-16:00 - 60</a:t>
            </a:r>
            <a:r>
              <a:rPr lang="ko-KR" altLang="en-US" sz="1200" b="1" dirty="0"/>
              <a:t>명 선착순 모집</a:t>
            </a:r>
            <a:endParaRPr lang="en-US" altLang="ko-KR" sz="12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200" b="1" dirty="0"/>
              <a:t>  3</a:t>
            </a:r>
            <a:r>
              <a:rPr lang="ko-KR" altLang="en-US" sz="1200" b="1" dirty="0"/>
              <a:t>부</a:t>
            </a:r>
            <a:r>
              <a:rPr lang="en-US" altLang="ko-KR" sz="1200" b="1" dirty="0"/>
              <a:t>: 16:00-18:00 – 60</a:t>
            </a:r>
            <a:r>
              <a:rPr lang="ko-KR" altLang="en-US" sz="1200" b="1" dirty="0"/>
              <a:t>명 선착순 모집</a:t>
            </a:r>
            <a:endParaRPr lang="en-US" altLang="ko-KR" sz="1200" b="1" dirty="0"/>
          </a:p>
        </p:txBody>
      </p:sp>
      <p:pic>
        <p:nvPicPr>
          <p:cNvPr id="121" name="Picture 2" descr="C:\Users\hjd\Desktop\한국마사회관련\헤럴드 프리미엄 잉글리쉬빌리지-메인로고.jpg">
            <a:extLst>
              <a:ext uri="{FF2B5EF4-FFF2-40B4-BE49-F238E27FC236}">
                <a16:creationId xmlns:a16="http://schemas.microsoft.com/office/drawing/2014/main" xmlns="" id="{EE5DFEC3-F52F-446D-9034-D7781CAA0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310" y="2699107"/>
            <a:ext cx="2146892" cy="120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그림 128">
            <a:extLst>
              <a:ext uri="{FF2B5EF4-FFF2-40B4-BE49-F238E27FC236}">
                <a16:creationId xmlns:a16="http://schemas.microsoft.com/office/drawing/2014/main" xmlns="" id="{1E1B4A6A-9226-498B-92C0-86F3C3DF74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285595"/>
            <a:ext cx="1379590" cy="1379590"/>
          </a:xfrm>
          <a:prstGeom prst="rect">
            <a:avLst/>
          </a:prstGeom>
        </p:spPr>
      </p:pic>
      <p:sp>
        <p:nvSpPr>
          <p:cNvPr id="136" name="모서리가 둥근 직사각형 4">
            <a:extLst>
              <a:ext uri="{FF2B5EF4-FFF2-40B4-BE49-F238E27FC236}">
                <a16:creationId xmlns:a16="http://schemas.microsoft.com/office/drawing/2014/main" xmlns="" id="{CD9EC76B-46AB-4F39-8E2B-D914370D990B}"/>
              </a:ext>
            </a:extLst>
          </p:cNvPr>
          <p:cNvSpPr/>
          <p:nvPr/>
        </p:nvSpPr>
        <p:spPr bwMode="auto">
          <a:xfrm>
            <a:off x="828583" y="4447456"/>
            <a:ext cx="1152128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범인을 잡아라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사탕을 훔친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범인을 잡아라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pic>
        <p:nvPicPr>
          <p:cNvPr id="141" name="Picture 7">
            <a:extLst>
              <a:ext uri="{FF2B5EF4-FFF2-40B4-BE49-F238E27FC236}">
                <a16:creationId xmlns:a16="http://schemas.microsoft.com/office/drawing/2014/main" xmlns="" id="{DDB0222B-0E54-4A71-8132-D5D0972D9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1" y="4447456"/>
            <a:ext cx="486642" cy="64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모서리가 둥근 직사각형 4">
            <a:extLst>
              <a:ext uri="{FF2B5EF4-FFF2-40B4-BE49-F238E27FC236}">
                <a16:creationId xmlns:a16="http://schemas.microsoft.com/office/drawing/2014/main" xmlns="" id="{639334B0-9358-4B8E-8B54-D933C9351DEC}"/>
              </a:ext>
            </a:extLst>
          </p:cNvPr>
          <p:cNvSpPr/>
          <p:nvPr/>
        </p:nvSpPr>
        <p:spPr bwMode="auto">
          <a:xfrm>
            <a:off x="821608" y="5156407"/>
            <a:ext cx="1152128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불을 꺼라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우리집이 불타고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있다 </a:t>
            </a:r>
            <a:r>
              <a:rPr lang="en-US" altLang="ko-KR" sz="900" b="1" dirty="0">
                <a:solidFill>
                  <a:schemeClr val="tx1"/>
                </a:solidFill>
              </a:rPr>
              <a:t>Hurry up!!!</a:t>
            </a:r>
          </a:p>
        </p:txBody>
      </p:sp>
      <p:pic>
        <p:nvPicPr>
          <p:cNvPr id="151" name="Picture 3">
            <a:extLst>
              <a:ext uri="{FF2B5EF4-FFF2-40B4-BE49-F238E27FC236}">
                <a16:creationId xmlns:a16="http://schemas.microsoft.com/office/drawing/2014/main" xmlns="" id="{CA9B9CC2-7C44-4853-9F90-F355AA1E7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80" y="5156407"/>
            <a:ext cx="486642" cy="65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" name="모서리가 둥근 직사각형 4">
            <a:extLst>
              <a:ext uri="{FF2B5EF4-FFF2-40B4-BE49-F238E27FC236}">
                <a16:creationId xmlns:a16="http://schemas.microsoft.com/office/drawing/2014/main" xmlns="" id="{C6D3E1AF-4CB0-48C9-8D16-735E6E053C9A}"/>
              </a:ext>
            </a:extLst>
          </p:cNvPr>
          <p:cNvSpPr/>
          <p:nvPr/>
        </p:nvSpPr>
        <p:spPr bwMode="auto">
          <a:xfrm>
            <a:off x="804193" y="5869279"/>
            <a:ext cx="1166673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자동차 레이싱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대결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 err="1">
                <a:solidFill>
                  <a:schemeClr val="tx1"/>
                </a:solidFill>
              </a:rPr>
              <a:t>카트자동차</a:t>
            </a:r>
            <a:r>
              <a:rPr lang="ko-KR" altLang="en-US" sz="900" b="1" dirty="0">
                <a:solidFill>
                  <a:schemeClr val="tx1"/>
                </a:solidFill>
              </a:rPr>
              <a:t> 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900" b="1" dirty="0">
                <a:solidFill>
                  <a:schemeClr val="tx1"/>
                </a:solidFill>
              </a:rPr>
              <a:t>1:1</a:t>
            </a:r>
            <a:r>
              <a:rPr lang="ko-KR" altLang="en-US" sz="900" b="1" dirty="0">
                <a:solidFill>
                  <a:schemeClr val="tx1"/>
                </a:solidFill>
              </a:rPr>
              <a:t>대결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pic>
        <p:nvPicPr>
          <p:cNvPr id="154" name="Picture 6">
            <a:extLst>
              <a:ext uri="{FF2B5EF4-FFF2-40B4-BE49-F238E27FC236}">
                <a16:creationId xmlns:a16="http://schemas.microsoft.com/office/drawing/2014/main" xmlns="" id="{D266985C-A725-4ED2-BE15-CC6D9BF05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21" y="5861105"/>
            <a:ext cx="506509" cy="666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" name="모서리가 둥근 직사각형 4">
            <a:extLst>
              <a:ext uri="{FF2B5EF4-FFF2-40B4-BE49-F238E27FC236}">
                <a16:creationId xmlns:a16="http://schemas.microsoft.com/office/drawing/2014/main" xmlns="" id="{8A16925C-649B-4464-A7E8-72387C438E18}"/>
              </a:ext>
            </a:extLst>
          </p:cNvPr>
          <p:cNvSpPr/>
          <p:nvPr/>
        </p:nvSpPr>
        <p:spPr bwMode="auto">
          <a:xfrm>
            <a:off x="2558088" y="4462597"/>
            <a:ext cx="1152128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지구를 구하라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우주선을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타고 </a:t>
            </a:r>
            <a:r>
              <a:rPr lang="en-US" altLang="ko-KR" sz="900" b="1" dirty="0">
                <a:solidFill>
                  <a:schemeClr val="tx1"/>
                </a:solidFill>
              </a:rPr>
              <a:t>VR</a:t>
            </a:r>
            <a:r>
              <a:rPr lang="ko-KR" altLang="en-US" sz="900" b="1" dirty="0">
                <a:solidFill>
                  <a:schemeClr val="tx1"/>
                </a:solidFill>
              </a:rPr>
              <a:t>체험미션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sp>
        <p:nvSpPr>
          <p:cNvPr id="157" name="모서리가 둥근 직사각형 4">
            <a:extLst>
              <a:ext uri="{FF2B5EF4-FFF2-40B4-BE49-F238E27FC236}">
                <a16:creationId xmlns:a16="http://schemas.microsoft.com/office/drawing/2014/main" xmlns="" id="{90B0CECC-5D5A-4EC9-949D-ED5EF3FFDE21}"/>
              </a:ext>
            </a:extLst>
          </p:cNvPr>
          <p:cNvSpPr/>
          <p:nvPr/>
        </p:nvSpPr>
        <p:spPr bwMode="auto">
          <a:xfrm>
            <a:off x="2560239" y="5146063"/>
            <a:ext cx="1152128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물고기 </a:t>
            </a:r>
            <a:r>
              <a:rPr lang="en-US" altLang="ko-KR" sz="900" b="1" dirty="0">
                <a:solidFill>
                  <a:schemeClr val="tx1"/>
                </a:solidFill>
              </a:rPr>
              <a:t>Quiz!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잠수함을 타고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심해 여행을 하라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159" name="모서리가 둥근 직사각형 4">
            <a:extLst>
              <a:ext uri="{FF2B5EF4-FFF2-40B4-BE49-F238E27FC236}">
                <a16:creationId xmlns:a16="http://schemas.microsoft.com/office/drawing/2014/main" xmlns="" id="{A931D4EE-8C89-41D1-9463-63664D30C332}"/>
              </a:ext>
            </a:extLst>
          </p:cNvPr>
          <p:cNvSpPr/>
          <p:nvPr/>
        </p:nvSpPr>
        <p:spPr bwMode="auto">
          <a:xfrm>
            <a:off x="2542824" y="5858935"/>
            <a:ext cx="1166673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노래대회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팀별 </a:t>
            </a:r>
            <a:r>
              <a:rPr lang="en-US" altLang="ko-KR" sz="900" b="1" dirty="0">
                <a:solidFill>
                  <a:schemeClr val="tx1"/>
                </a:solidFill>
              </a:rPr>
              <a:t>1</a:t>
            </a:r>
            <a:r>
              <a:rPr lang="ko-KR" altLang="en-US" sz="900" b="1" dirty="0" err="1">
                <a:solidFill>
                  <a:schemeClr val="tx1"/>
                </a:solidFill>
              </a:rPr>
              <a:t>곡씩</a:t>
            </a:r>
            <a:r>
              <a:rPr lang="ko-KR" altLang="en-US" sz="900" b="1" dirty="0">
                <a:solidFill>
                  <a:schemeClr val="tx1"/>
                </a:solidFill>
              </a:rPr>
              <a:t> 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노래대결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sp>
        <p:nvSpPr>
          <p:cNvPr id="161" name="모서리가 둥근 직사각형 4">
            <a:extLst>
              <a:ext uri="{FF2B5EF4-FFF2-40B4-BE49-F238E27FC236}">
                <a16:creationId xmlns:a16="http://schemas.microsoft.com/office/drawing/2014/main" xmlns="" id="{48149EAB-86F0-4360-9EB6-2F60CE8C073A}"/>
              </a:ext>
            </a:extLst>
          </p:cNvPr>
          <p:cNvSpPr/>
          <p:nvPr/>
        </p:nvSpPr>
        <p:spPr bwMode="auto">
          <a:xfrm>
            <a:off x="5580112" y="1787747"/>
            <a:ext cx="3240360" cy="777157"/>
          </a:xfrm>
          <a:prstGeom prst="rect">
            <a:avLst/>
          </a:prstGeom>
          <a:solidFill>
            <a:schemeClr val="tx2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1200" b="1" dirty="0"/>
              <a:t>  이용료</a:t>
            </a:r>
            <a:endParaRPr lang="en-US" altLang="ko-KR" sz="12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200" b="1" dirty="0"/>
              <a:t>  2</a:t>
            </a:r>
            <a:r>
              <a:rPr lang="ko-KR" altLang="en-US" sz="1200" b="1" dirty="0"/>
              <a:t>시간 </a:t>
            </a:r>
            <a:r>
              <a:rPr lang="en-US" altLang="ko-KR" sz="1200" b="1" dirty="0"/>
              <a:t>7</a:t>
            </a:r>
            <a:r>
              <a:rPr lang="ko-KR" altLang="en-US" sz="1200" b="1" dirty="0"/>
              <a:t>가지 미션 </a:t>
            </a:r>
            <a:r>
              <a:rPr lang="ko-KR" altLang="en-US" sz="1200" b="1" dirty="0" err="1"/>
              <a:t>체험료</a:t>
            </a:r>
            <a:r>
              <a:rPr lang="ko-KR" altLang="en-US" sz="1200" b="1" dirty="0"/>
              <a:t> </a:t>
            </a:r>
            <a:r>
              <a:rPr lang="en-US" altLang="ko-KR" sz="1200" b="1" dirty="0"/>
              <a:t> </a:t>
            </a:r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200" b="1" dirty="0"/>
              <a:t>  1</a:t>
            </a:r>
            <a:r>
              <a:rPr lang="ko-KR" altLang="en-US" sz="1200" b="1" dirty="0"/>
              <a:t>일권</a:t>
            </a:r>
            <a:r>
              <a:rPr lang="en-US" altLang="ko-KR" sz="1200" b="1" dirty="0"/>
              <a:t>=22,400</a:t>
            </a:r>
            <a:r>
              <a:rPr lang="ko-KR" altLang="en-US" sz="1200" b="1" dirty="0"/>
              <a:t>원</a:t>
            </a:r>
            <a:r>
              <a:rPr lang="en-US" altLang="ko-KR" sz="1200" b="1" dirty="0"/>
              <a:t>(30%</a:t>
            </a:r>
            <a:r>
              <a:rPr lang="ko-KR" altLang="en-US" sz="1200" b="1" dirty="0"/>
              <a:t>할인가</a:t>
            </a:r>
            <a:r>
              <a:rPr lang="en-US" altLang="ko-KR" sz="1200" b="1" dirty="0"/>
              <a:t>)</a:t>
            </a:r>
            <a:r>
              <a:rPr lang="ko-KR" altLang="en-US" sz="1200" b="1" dirty="0"/>
              <a:t>  </a:t>
            </a:r>
            <a:endParaRPr lang="en-US" altLang="ko-KR" sz="1200" b="1" dirty="0"/>
          </a:p>
        </p:txBody>
      </p:sp>
      <p:pic>
        <p:nvPicPr>
          <p:cNvPr id="162" name="Picture 5">
            <a:extLst>
              <a:ext uri="{FF2B5EF4-FFF2-40B4-BE49-F238E27FC236}">
                <a16:creationId xmlns:a16="http://schemas.microsoft.com/office/drawing/2014/main" xmlns="" id="{93DF0B9D-7B09-48F5-B68C-9C3AE4ED5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310" y="4447456"/>
            <a:ext cx="491991" cy="64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Picture 9">
            <a:extLst>
              <a:ext uri="{FF2B5EF4-FFF2-40B4-BE49-F238E27FC236}">
                <a16:creationId xmlns:a16="http://schemas.microsoft.com/office/drawing/2014/main" xmlns="" id="{BEFBB461-9581-419C-86CE-07730136B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912" y="5149029"/>
            <a:ext cx="487065" cy="64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" name="모서리가 둥근 직사각형 4">
            <a:extLst>
              <a:ext uri="{FF2B5EF4-FFF2-40B4-BE49-F238E27FC236}">
                <a16:creationId xmlns:a16="http://schemas.microsoft.com/office/drawing/2014/main" xmlns="" id="{11FB601A-9264-4A1F-AE28-E25FD964D98F}"/>
              </a:ext>
            </a:extLst>
          </p:cNvPr>
          <p:cNvSpPr/>
          <p:nvPr/>
        </p:nvSpPr>
        <p:spPr bwMode="auto">
          <a:xfrm>
            <a:off x="1631110" y="3724240"/>
            <a:ext cx="1450466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할로윈 킹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할로윈 페이스페인팅</a:t>
            </a:r>
            <a:r>
              <a:rPr lang="en-US" altLang="ko-KR" sz="900" b="1" dirty="0">
                <a:solidFill>
                  <a:schemeClr val="tx1"/>
                </a:solidFill>
              </a:rPr>
              <a:t>, </a:t>
            </a:r>
            <a:r>
              <a:rPr lang="ko-KR" altLang="en-US" sz="900" b="1" dirty="0">
                <a:solidFill>
                  <a:schemeClr val="tx1"/>
                </a:solidFill>
              </a:rPr>
              <a:t>복장 착용</a:t>
            </a:r>
            <a:r>
              <a:rPr lang="en-US" altLang="ko-KR" sz="900" b="1" dirty="0">
                <a:solidFill>
                  <a:schemeClr val="tx1"/>
                </a:solidFill>
              </a:rPr>
              <a:t> </a:t>
            </a:r>
            <a:r>
              <a:rPr lang="ko-KR" altLang="en-US" sz="900" b="1" dirty="0">
                <a:solidFill>
                  <a:schemeClr val="tx1"/>
                </a:solidFill>
              </a:rPr>
              <a:t>후 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spcAft>
                <a:spcPct val="35000"/>
              </a:spcAft>
              <a:defRPr/>
            </a:pPr>
            <a:r>
              <a:rPr lang="en-US" altLang="ko-KR" sz="900" b="1" dirty="0">
                <a:solidFill>
                  <a:schemeClr val="tx1"/>
                </a:solidFill>
              </a:rPr>
              <a:t>7</a:t>
            </a:r>
            <a:r>
              <a:rPr lang="ko-KR" altLang="en-US" sz="900" b="1" dirty="0">
                <a:solidFill>
                  <a:schemeClr val="tx1"/>
                </a:solidFill>
              </a:rPr>
              <a:t>가지 미션 진행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pic>
        <p:nvPicPr>
          <p:cNvPr id="166" name="Picture 8">
            <a:extLst>
              <a:ext uri="{FF2B5EF4-FFF2-40B4-BE49-F238E27FC236}">
                <a16:creationId xmlns:a16="http://schemas.microsoft.com/office/drawing/2014/main" xmlns="" id="{9C3E7387-89A3-41FF-9384-D8C96E376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264" y="5868973"/>
            <a:ext cx="506510" cy="67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" name="모서리가 둥근 직사각형 4">
            <a:extLst>
              <a:ext uri="{FF2B5EF4-FFF2-40B4-BE49-F238E27FC236}">
                <a16:creationId xmlns:a16="http://schemas.microsoft.com/office/drawing/2014/main" xmlns="" id="{857B3F07-BCED-4D37-9121-8A067FEF6BD9}"/>
              </a:ext>
            </a:extLst>
          </p:cNvPr>
          <p:cNvSpPr/>
          <p:nvPr/>
        </p:nvSpPr>
        <p:spPr bwMode="auto">
          <a:xfrm>
            <a:off x="5880569" y="4444852"/>
            <a:ext cx="1152128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범인을 잡아라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사탕을 훔친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범인을 잡아라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pic>
        <p:nvPicPr>
          <p:cNvPr id="168" name="Picture 7">
            <a:extLst>
              <a:ext uri="{FF2B5EF4-FFF2-40B4-BE49-F238E27FC236}">
                <a16:creationId xmlns:a16="http://schemas.microsoft.com/office/drawing/2014/main" xmlns="" id="{DD883381-7709-468D-98FA-F05DD0AB8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927" y="4444852"/>
            <a:ext cx="486642" cy="64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" name="모서리가 둥근 직사각형 4">
            <a:extLst>
              <a:ext uri="{FF2B5EF4-FFF2-40B4-BE49-F238E27FC236}">
                <a16:creationId xmlns:a16="http://schemas.microsoft.com/office/drawing/2014/main" xmlns="" id="{3F1C7CF2-B1F4-4CF8-8FF9-998CBCA28CD8}"/>
              </a:ext>
            </a:extLst>
          </p:cNvPr>
          <p:cNvSpPr/>
          <p:nvPr/>
        </p:nvSpPr>
        <p:spPr bwMode="auto">
          <a:xfrm>
            <a:off x="5873594" y="5153803"/>
            <a:ext cx="1152128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불을 꺼라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우리집이 불타고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있다 </a:t>
            </a:r>
            <a:r>
              <a:rPr lang="en-US" altLang="ko-KR" sz="900" b="1" dirty="0">
                <a:solidFill>
                  <a:schemeClr val="tx1"/>
                </a:solidFill>
              </a:rPr>
              <a:t>Hurry up!!!</a:t>
            </a:r>
          </a:p>
        </p:txBody>
      </p:sp>
      <p:pic>
        <p:nvPicPr>
          <p:cNvPr id="170" name="Picture 3">
            <a:extLst>
              <a:ext uri="{FF2B5EF4-FFF2-40B4-BE49-F238E27FC236}">
                <a16:creationId xmlns:a16="http://schemas.microsoft.com/office/drawing/2014/main" xmlns="" id="{73B07F24-C18F-4204-9D13-3FFBAA03E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366" y="5153803"/>
            <a:ext cx="486642" cy="65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1" name="모서리가 둥근 직사각형 4">
            <a:extLst>
              <a:ext uri="{FF2B5EF4-FFF2-40B4-BE49-F238E27FC236}">
                <a16:creationId xmlns:a16="http://schemas.microsoft.com/office/drawing/2014/main" xmlns="" id="{7F5B4DB3-7BBD-4142-BA7D-F2A7DEFF5FF6}"/>
              </a:ext>
            </a:extLst>
          </p:cNvPr>
          <p:cNvSpPr/>
          <p:nvPr/>
        </p:nvSpPr>
        <p:spPr bwMode="auto">
          <a:xfrm>
            <a:off x="5856179" y="5866675"/>
            <a:ext cx="1166673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자동차 레이싱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대결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 err="1">
                <a:solidFill>
                  <a:schemeClr val="tx1"/>
                </a:solidFill>
              </a:rPr>
              <a:t>카트자동차</a:t>
            </a:r>
            <a:r>
              <a:rPr lang="ko-KR" altLang="en-US" sz="900" b="1" dirty="0">
                <a:solidFill>
                  <a:schemeClr val="tx1"/>
                </a:solidFill>
              </a:rPr>
              <a:t> 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900" b="1" dirty="0">
                <a:solidFill>
                  <a:schemeClr val="tx1"/>
                </a:solidFill>
              </a:rPr>
              <a:t>1:1</a:t>
            </a:r>
            <a:r>
              <a:rPr lang="ko-KR" altLang="en-US" sz="900" b="1" dirty="0">
                <a:solidFill>
                  <a:schemeClr val="tx1"/>
                </a:solidFill>
              </a:rPr>
              <a:t>대결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pic>
        <p:nvPicPr>
          <p:cNvPr id="172" name="Picture 6">
            <a:extLst>
              <a:ext uri="{FF2B5EF4-FFF2-40B4-BE49-F238E27FC236}">
                <a16:creationId xmlns:a16="http://schemas.microsoft.com/office/drawing/2014/main" xmlns="" id="{E3E8C93A-2BE2-410F-B501-B61EB2606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407" y="5858501"/>
            <a:ext cx="506509" cy="666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" name="모서리가 둥근 직사각형 4">
            <a:extLst>
              <a:ext uri="{FF2B5EF4-FFF2-40B4-BE49-F238E27FC236}">
                <a16:creationId xmlns:a16="http://schemas.microsoft.com/office/drawing/2014/main" xmlns="" id="{61AB3755-CE74-4478-B567-B13734604A41}"/>
              </a:ext>
            </a:extLst>
          </p:cNvPr>
          <p:cNvSpPr/>
          <p:nvPr/>
        </p:nvSpPr>
        <p:spPr bwMode="auto">
          <a:xfrm>
            <a:off x="7604655" y="4434508"/>
            <a:ext cx="1166673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호박 </a:t>
            </a:r>
            <a:r>
              <a:rPr lang="ko-KR" altLang="en-US" sz="900" b="1" dirty="0" err="1">
                <a:solidFill>
                  <a:schemeClr val="tx1"/>
                </a:solidFill>
              </a:rPr>
              <a:t>비즈만들기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할로윈</a:t>
            </a:r>
            <a:r>
              <a:rPr lang="en-US" altLang="ko-KR" sz="900" b="1" dirty="0">
                <a:solidFill>
                  <a:schemeClr val="tx1"/>
                </a:solidFill>
              </a:rPr>
              <a:t> </a:t>
            </a:r>
            <a:r>
              <a:rPr lang="ko-KR" altLang="en-US" sz="900" b="1" dirty="0">
                <a:solidFill>
                  <a:schemeClr val="tx1"/>
                </a:solidFill>
              </a:rPr>
              <a:t>캐릭터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 err="1">
                <a:solidFill>
                  <a:schemeClr val="tx1"/>
                </a:solidFill>
              </a:rPr>
              <a:t>비즈만들기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sp>
        <p:nvSpPr>
          <p:cNvPr id="174" name="모서리가 둥근 직사각형 4">
            <a:extLst>
              <a:ext uri="{FF2B5EF4-FFF2-40B4-BE49-F238E27FC236}">
                <a16:creationId xmlns:a16="http://schemas.microsoft.com/office/drawing/2014/main" xmlns="" id="{E30860C7-03DC-4C1F-B769-F247B229BA5B}"/>
              </a:ext>
            </a:extLst>
          </p:cNvPr>
          <p:cNvSpPr/>
          <p:nvPr/>
        </p:nvSpPr>
        <p:spPr bwMode="auto">
          <a:xfrm>
            <a:off x="7612225" y="5143459"/>
            <a:ext cx="1152128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댄싱대회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900" b="1" dirty="0">
                <a:solidFill>
                  <a:schemeClr val="tx1"/>
                </a:solidFill>
              </a:rPr>
              <a:t>YMCA</a:t>
            </a:r>
            <a:r>
              <a:rPr lang="ko-KR" altLang="en-US" sz="900" b="1" dirty="0">
                <a:solidFill>
                  <a:schemeClr val="tx1"/>
                </a:solidFill>
              </a:rPr>
              <a:t>노래에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맞춰 춤추기 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팀 대결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sp>
        <p:nvSpPr>
          <p:cNvPr id="175" name="모서리가 둥근 직사각형 4">
            <a:extLst>
              <a:ext uri="{FF2B5EF4-FFF2-40B4-BE49-F238E27FC236}">
                <a16:creationId xmlns:a16="http://schemas.microsoft.com/office/drawing/2014/main" xmlns="" id="{067DE25A-50E0-4B5D-A767-4A99B7CB1DA7}"/>
              </a:ext>
            </a:extLst>
          </p:cNvPr>
          <p:cNvSpPr/>
          <p:nvPr/>
        </p:nvSpPr>
        <p:spPr bwMode="auto">
          <a:xfrm>
            <a:off x="7594810" y="5856331"/>
            <a:ext cx="1166673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왕 비누거품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만들기 대회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900" b="1" dirty="0">
                <a:solidFill>
                  <a:schemeClr val="tx1"/>
                </a:solidFill>
              </a:rPr>
              <a:t>1:1</a:t>
            </a:r>
            <a:r>
              <a:rPr lang="ko-KR" altLang="en-US" sz="900" b="1" dirty="0">
                <a:solidFill>
                  <a:schemeClr val="tx1"/>
                </a:solidFill>
              </a:rPr>
              <a:t>대결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xmlns="" id="{87F334D0-61BB-4BF0-89E0-495370A4101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825" y="5137494"/>
            <a:ext cx="509375" cy="667752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xmlns="" id="{A1104E66-C4A0-432F-BD2F-A51C1E0F3B8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96" y="5849813"/>
            <a:ext cx="507824" cy="665719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xmlns="" id="{D4BF2623-9BFC-4D25-A58C-615978692D7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024" y="3724240"/>
            <a:ext cx="500062" cy="655544"/>
          </a:xfrm>
          <a:prstGeom prst="rect">
            <a:avLst/>
          </a:prstGeom>
        </p:spPr>
      </p:pic>
      <p:sp>
        <p:nvSpPr>
          <p:cNvPr id="178" name="모서리가 둥근 직사각형 4">
            <a:extLst>
              <a:ext uri="{FF2B5EF4-FFF2-40B4-BE49-F238E27FC236}">
                <a16:creationId xmlns:a16="http://schemas.microsoft.com/office/drawing/2014/main" xmlns="" id="{A9A0BBA2-23D2-45D2-BFFC-1DE575448895}"/>
              </a:ext>
            </a:extLst>
          </p:cNvPr>
          <p:cNvSpPr/>
          <p:nvPr/>
        </p:nvSpPr>
        <p:spPr bwMode="auto">
          <a:xfrm>
            <a:off x="6733372" y="3709560"/>
            <a:ext cx="1450466" cy="648857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할로윈 킹</a:t>
            </a:r>
            <a:r>
              <a:rPr lang="en-US" altLang="ko-KR" sz="900" b="1" dirty="0">
                <a:solidFill>
                  <a:schemeClr val="tx1"/>
                </a:solidFill>
              </a:rPr>
              <a:t>!</a:t>
            </a:r>
          </a:p>
          <a:p>
            <a:pPr algn="ctr" defTabSz="1377950">
              <a:spcAft>
                <a:spcPct val="3500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</a:rPr>
              <a:t>할로윈 페이스페인팅</a:t>
            </a:r>
            <a:r>
              <a:rPr lang="en-US" altLang="ko-KR" sz="900" b="1" dirty="0">
                <a:solidFill>
                  <a:schemeClr val="tx1"/>
                </a:solidFill>
              </a:rPr>
              <a:t>, </a:t>
            </a:r>
            <a:r>
              <a:rPr lang="ko-KR" altLang="en-US" sz="900" b="1" dirty="0">
                <a:solidFill>
                  <a:schemeClr val="tx1"/>
                </a:solidFill>
              </a:rPr>
              <a:t>복장 착용</a:t>
            </a:r>
            <a:r>
              <a:rPr lang="en-US" altLang="ko-KR" sz="900" b="1" dirty="0">
                <a:solidFill>
                  <a:schemeClr val="tx1"/>
                </a:solidFill>
              </a:rPr>
              <a:t> </a:t>
            </a:r>
            <a:r>
              <a:rPr lang="ko-KR" altLang="en-US" sz="900" b="1" dirty="0">
                <a:solidFill>
                  <a:schemeClr val="tx1"/>
                </a:solidFill>
              </a:rPr>
              <a:t>후 </a:t>
            </a:r>
            <a:endParaRPr lang="en-US" altLang="ko-KR" sz="900" b="1" dirty="0">
              <a:solidFill>
                <a:schemeClr val="tx1"/>
              </a:solidFill>
            </a:endParaRPr>
          </a:p>
          <a:p>
            <a:pPr algn="ctr" defTabSz="1377950">
              <a:spcAft>
                <a:spcPct val="35000"/>
              </a:spcAft>
              <a:defRPr/>
            </a:pPr>
            <a:r>
              <a:rPr lang="en-US" altLang="ko-KR" sz="900" b="1" dirty="0">
                <a:solidFill>
                  <a:schemeClr val="tx1"/>
                </a:solidFill>
              </a:rPr>
              <a:t>7</a:t>
            </a:r>
            <a:r>
              <a:rPr lang="ko-KR" altLang="en-US" sz="900" b="1" dirty="0">
                <a:solidFill>
                  <a:schemeClr val="tx1"/>
                </a:solidFill>
              </a:rPr>
              <a:t>가지 미션 진행</a:t>
            </a:r>
            <a:endParaRPr lang="en-US" altLang="ko-KR" sz="900" b="1" dirty="0">
              <a:solidFill>
                <a:schemeClr val="tx1"/>
              </a:solidFill>
            </a:endParaRPr>
          </a:p>
        </p:txBody>
      </p:sp>
      <p:pic>
        <p:nvPicPr>
          <p:cNvPr id="179" name="그림 178">
            <a:extLst>
              <a:ext uri="{FF2B5EF4-FFF2-40B4-BE49-F238E27FC236}">
                <a16:creationId xmlns:a16="http://schemas.microsoft.com/office/drawing/2014/main" xmlns="" id="{0967B0EA-96AE-4AB5-AEB4-0079257F775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86" y="3709560"/>
            <a:ext cx="500062" cy="655544"/>
          </a:xfrm>
          <a:prstGeom prst="rect">
            <a:avLst/>
          </a:prstGeom>
        </p:spPr>
      </p:pic>
      <p:pic>
        <p:nvPicPr>
          <p:cNvPr id="49" name="그림 48">
            <a:extLst>
              <a:ext uri="{FF2B5EF4-FFF2-40B4-BE49-F238E27FC236}">
                <a16:creationId xmlns:a16="http://schemas.microsoft.com/office/drawing/2014/main" xmlns="" id="{8D9A14C0-3EAB-4580-8CD9-046B817D507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434508"/>
            <a:ext cx="512952" cy="6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0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모서리가 둥근 직사각형 4">
            <a:extLst>
              <a:ext uri="{FF2B5EF4-FFF2-40B4-BE49-F238E27FC236}">
                <a16:creationId xmlns:a16="http://schemas.microsoft.com/office/drawing/2014/main" xmlns="" id="{6A392ED8-BB89-4D8A-B77E-566D01AFF784}"/>
              </a:ext>
            </a:extLst>
          </p:cNvPr>
          <p:cNvSpPr/>
          <p:nvPr/>
        </p:nvSpPr>
        <p:spPr bwMode="auto">
          <a:xfrm>
            <a:off x="4499993" y="1048132"/>
            <a:ext cx="4392486" cy="5608880"/>
          </a:xfrm>
          <a:prstGeom prst="rect">
            <a:avLst/>
          </a:prstGeom>
          <a:solidFill>
            <a:srgbClr val="92D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3200" b="1" dirty="0"/>
              <a:t>예약관련안내</a:t>
            </a:r>
            <a:endParaRPr lang="en-US" altLang="ko-KR" sz="32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2000" b="1" dirty="0"/>
              <a:t>상품명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헤럴드 할로윈 </a:t>
            </a:r>
            <a:r>
              <a:rPr lang="en-US" altLang="ko-KR" sz="2000" b="1" dirty="0"/>
              <a:t>7 MISSIONS</a:t>
            </a:r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2000" b="1" dirty="0"/>
              <a:t>금   액</a:t>
            </a:r>
            <a:r>
              <a:rPr lang="en-US" altLang="ko-KR" sz="2000" b="1" dirty="0"/>
              <a:t>: 22,400</a:t>
            </a:r>
            <a:r>
              <a:rPr lang="ko-KR" altLang="en-US" sz="2000" b="1" dirty="0"/>
              <a:t>원</a:t>
            </a:r>
            <a:r>
              <a:rPr lang="en-US" altLang="ko-KR" sz="2000" b="1" dirty="0"/>
              <a:t>(30%</a:t>
            </a:r>
            <a:r>
              <a:rPr lang="ko-KR" altLang="en-US" sz="2000" b="1" dirty="0"/>
              <a:t>할인권</a:t>
            </a:r>
            <a:r>
              <a:rPr lang="en-US" altLang="ko-KR" sz="2000" b="1" dirty="0" smtClean="0"/>
              <a:t>)</a:t>
            </a:r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</a:t>
            </a:r>
            <a:r>
              <a:rPr lang="ko-KR" altLang="en-US" sz="2000" b="1" dirty="0" smtClean="0"/>
              <a:t>학부모님 참여시 </a:t>
            </a: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만원 추가</a:t>
            </a:r>
            <a:endParaRPr lang="en-US" altLang="ko-KR" sz="20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2000" b="1" dirty="0"/>
              <a:t>선착순 예약마감</a:t>
            </a:r>
            <a:endParaRPr lang="en-US" altLang="ko-KR" sz="20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20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2000" b="1" dirty="0"/>
              <a:t>예약방법</a:t>
            </a:r>
            <a:r>
              <a:rPr lang="en-US" altLang="ko-KR" sz="2000" b="1" dirty="0"/>
              <a:t>: 070-5102-3338</a:t>
            </a:r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2000" b="1" dirty="0"/>
              <a:t>             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전화예약만가능</a:t>
            </a:r>
            <a:r>
              <a:rPr lang="en-US" altLang="ko-KR" sz="2000" b="1" dirty="0"/>
              <a:t>)</a:t>
            </a:r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0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2000" b="1" dirty="0"/>
              <a:t>입금통장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㈜</a:t>
            </a:r>
            <a:r>
              <a:rPr lang="ko-KR" altLang="en-US" sz="2000" b="1" dirty="0" err="1"/>
              <a:t>헤럴드아카데미</a:t>
            </a:r>
            <a:endParaRPr lang="en-US" altLang="ko-KR" sz="20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2000" b="1" dirty="0"/>
              <a:t>국민은행 </a:t>
            </a:r>
            <a:r>
              <a:rPr lang="en-US" altLang="ko-KR" sz="2000" b="1" dirty="0"/>
              <a:t>824001-04-003721</a:t>
            </a:r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0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1600" b="1" dirty="0"/>
              <a:t>환불규정</a:t>
            </a:r>
            <a:r>
              <a:rPr lang="en-US" altLang="ko-KR" sz="1600" b="1" dirty="0"/>
              <a:t>: </a:t>
            </a:r>
            <a:r>
              <a:rPr lang="ko-KR" altLang="en-US" sz="1600" b="1" dirty="0"/>
              <a:t>예약일 </a:t>
            </a:r>
            <a:r>
              <a:rPr lang="en-US" altLang="ko-KR" sz="1600" b="1" dirty="0"/>
              <a:t>3</a:t>
            </a:r>
            <a:r>
              <a:rPr lang="ko-KR" altLang="en-US" sz="1600" b="1" dirty="0"/>
              <a:t>일전 </a:t>
            </a:r>
            <a:r>
              <a:rPr lang="en-US" altLang="ko-KR" sz="1600" b="1" dirty="0"/>
              <a:t>100%</a:t>
            </a:r>
            <a:r>
              <a:rPr lang="ko-KR" altLang="en-US" sz="1600" b="1" dirty="0"/>
              <a:t>환불</a:t>
            </a:r>
            <a:endParaRPr lang="en-US" altLang="ko-KR" sz="16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b="1" dirty="0"/>
              <a:t>             3</a:t>
            </a:r>
            <a:r>
              <a:rPr lang="ko-KR" altLang="en-US" sz="1600" b="1" dirty="0"/>
              <a:t>일 후 환불불가</a:t>
            </a:r>
            <a:endParaRPr lang="en-US" altLang="ko-KR" sz="1600" b="1" dirty="0"/>
          </a:p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</p:txBody>
      </p:sp>
      <p:sp>
        <p:nvSpPr>
          <p:cNvPr id="37" name="모서리가 둥근 직사각형 4">
            <a:extLst>
              <a:ext uri="{FF2B5EF4-FFF2-40B4-BE49-F238E27FC236}">
                <a16:creationId xmlns:a16="http://schemas.microsoft.com/office/drawing/2014/main" xmlns="" id="{00ADA7DD-713D-411B-86AC-11F6B248186F}"/>
              </a:ext>
            </a:extLst>
          </p:cNvPr>
          <p:cNvSpPr/>
          <p:nvPr/>
        </p:nvSpPr>
        <p:spPr bwMode="auto">
          <a:xfrm>
            <a:off x="190951" y="200988"/>
            <a:ext cx="8701528" cy="629733"/>
          </a:xfrm>
          <a:prstGeom prst="rect">
            <a:avLst/>
          </a:prstGeom>
          <a:solidFill>
            <a:schemeClr val="tx2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3200" b="1" dirty="0"/>
              <a:t>      헤럴드 할로윈  </a:t>
            </a:r>
            <a:r>
              <a:rPr lang="en-US" altLang="ko-KR" sz="3200" b="1" dirty="0"/>
              <a:t>7 MISSIONS</a:t>
            </a:r>
          </a:p>
        </p:txBody>
      </p:sp>
      <p:pic>
        <p:nvPicPr>
          <p:cNvPr id="38" name="Picture 2" descr="C:\Users\hjd\Desktop\한국마사회관련\헤럴드 프리미엄 잉글리쉬빌리지-메인로고.jpg">
            <a:extLst>
              <a:ext uri="{FF2B5EF4-FFF2-40B4-BE49-F238E27FC236}">
                <a16:creationId xmlns:a16="http://schemas.microsoft.com/office/drawing/2014/main" xmlns="" id="{2B7531BC-AB25-43C2-8FD7-13BB3FA20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96" y="270639"/>
            <a:ext cx="867077" cy="48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모서리가 둥근 직사각형 4">
            <a:extLst>
              <a:ext uri="{FF2B5EF4-FFF2-40B4-BE49-F238E27FC236}">
                <a16:creationId xmlns:a16="http://schemas.microsoft.com/office/drawing/2014/main" xmlns="" id="{ABA84DA4-1BB4-43A1-8F4A-3D87C6A28D98}"/>
              </a:ext>
            </a:extLst>
          </p:cNvPr>
          <p:cNvSpPr/>
          <p:nvPr/>
        </p:nvSpPr>
        <p:spPr bwMode="auto">
          <a:xfrm>
            <a:off x="190951" y="1023182"/>
            <a:ext cx="4237033" cy="5633830"/>
          </a:xfrm>
          <a:prstGeom prst="rect">
            <a:avLst/>
          </a:prstGeom>
          <a:solidFill>
            <a:srgbClr val="FF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defTabSz="1377950">
              <a:spcAft>
                <a:spcPct val="35000"/>
              </a:spcAft>
              <a:defRPr/>
            </a:pPr>
            <a:r>
              <a:rPr lang="ko-KR" altLang="en-US" sz="3200" b="1" dirty="0"/>
              <a:t>예약 후 안내</a:t>
            </a:r>
            <a:endParaRPr lang="en-US" altLang="ko-KR" sz="3200" b="1" dirty="0"/>
          </a:p>
          <a:p>
            <a:pPr defTabSz="1377950">
              <a:spcAft>
                <a:spcPct val="35000"/>
              </a:spcAft>
              <a:defRPr/>
            </a:pPr>
            <a:r>
              <a:rPr lang="ko-KR" altLang="en-US" sz="2000" b="1" dirty="0"/>
              <a:t>예약시간 </a:t>
            </a:r>
            <a:r>
              <a:rPr lang="en-US" altLang="ko-KR" sz="2000" b="1" dirty="0"/>
              <a:t>30</a:t>
            </a:r>
            <a:r>
              <a:rPr lang="ko-KR" altLang="en-US" sz="2000" b="1" dirty="0"/>
              <a:t>분전까지</a:t>
            </a:r>
            <a:r>
              <a:rPr lang="en-US" altLang="ko-KR" sz="2000" b="1" dirty="0"/>
              <a:t> </a:t>
            </a:r>
            <a:r>
              <a:rPr lang="ko-KR" altLang="en-US" sz="2000" b="1" dirty="0" err="1"/>
              <a:t>오셔야</a:t>
            </a:r>
            <a:r>
              <a:rPr lang="ko-KR" altLang="en-US" sz="2000" b="1" dirty="0"/>
              <a:t> </a:t>
            </a:r>
            <a:endParaRPr lang="en-US" altLang="ko-KR" sz="2000" b="1" dirty="0"/>
          </a:p>
          <a:p>
            <a:pPr defTabSz="1377950">
              <a:spcAft>
                <a:spcPct val="35000"/>
              </a:spcAft>
              <a:defRPr/>
            </a:pPr>
            <a:r>
              <a:rPr lang="ko-KR" altLang="en-US" sz="2000" b="1" dirty="0"/>
              <a:t>원활한 진행이 가능합니다</a:t>
            </a:r>
            <a:r>
              <a:rPr lang="en-US" altLang="ko-KR" sz="2000" b="1" dirty="0"/>
              <a:t>.</a:t>
            </a:r>
          </a:p>
          <a:p>
            <a:pPr defTabSz="1377950">
              <a:spcAft>
                <a:spcPct val="35000"/>
              </a:spcAft>
              <a:defRPr/>
            </a:pPr>
            <a:r>
              <a:rPr lang="ko-KR" altLang="en-US" sz="2000" b="1" dirty="0" err="1"/>
              <a:t>포니랜드공원</a:t>
            </a:r>
            <a:r>
              <a:rPr lang="ko-KR" altLang="en-US" sz="2000" b="1" dirty="0"/>
              <a:t> 헤럴드</a:t>
            </a:r>
            <a:r>
              <a:rPr lang="en-US" altLang="ko-KR" sz="2000" b="1" dirty="0"/>
              <a:t>TV</a:t>
            </a:r>
            <a:r>
              <a:rPr lang="ko-KR" altLang="en-US" sz="2000" b="1" dirty="0"/>
              <a:t>앞 체크인</a:t>
            </a:r>
            <a:endParaRPr lang="en-US" altLang="ko-KR" sz="2000" b="1" dirty="0"/>
          </a:p>
          <a:p>
            <a:pPr defTabSz="1377950">
              <a:spcAft>
                <a:spcPct val="35000"/>
              </a:spcAft>
              <a:defRPr/>
            </a:pPr>
            <a:endParaRPr lang="en-US" altLang="ko-KR" sz="20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16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32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3200" b="1" dirty="0"/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endParaRPr lang="en-US" altLang="ko-KR" sz="3200" b="1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A226901A-BF49-4E4D-91FF-FFFC94C48F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3207222"/>
            <a:ext cx="2952328" cy="3449790"/>
          </a:xfrm>
          <a:prstGeom prst="rect">
            <a:avLst/>
          </a:prstGeom>
        </p:spPr>
      </p:pic>
      <p:sp>
        <p:nvSpPr>
          <p:cNvPr id="41" name="모서리가 둥근 직사각형 4">
            <a:extLst>
              <a:ext uri="{FF2B5EF4-FFF2-40B4-BE49-F238E27FC236}">
                <a16:creationId xmlns:a16="http://schemas.microsoft.com/office/drawing/2014/main" xmlns="" id="{4B29B1C6-F970-43C5-8C90-6A104478A6C8}"/>
              </a:ext>
            </a:extLst>
          </p:cNvPr>
          <p:cNvSpPr/>
          <p:nvPr/>
        </p:nvSpPr>
        <p:spPr bwMode="auto">
          <a:xfrm>
            <a:off x="899592" y="3207222"/>
            <a:ext cx="2952328" cy="3657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1200" b="1" dirty="0" err="1">
                <a:solidFill>
                  <a:schemeClr val="tx1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오시는길</a:t>
            </a:r>
            <a:endParaRPr lang="en-US" altLang="ko-KR" sz="1200" b="1" dirty="0">
              <a:solidFill>
                <a:schemeClr val="tx1"/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75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C:\Users\hjd\Desktop\한국마사회관련\헤럴드 프리미엄 잉글리쉬빌리지-메인로고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17032"/>
            <a:ext cx="89289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모서리가 둥근 직사각형 4"/>
          <p:cNvSpPr/>
          <p:nvPr/>
        </p:nvSpPr>
        <p:spPr bwMode="auto">
          <a:xfrm>
            <a:off x="550085" y="3933056"/>
            <a:ext cx="6821843" cy="864096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ko-KR" altLang="en-US" sz="2400" b="1" dirty="0">
                <a:solidFill>
                  <a:schemeClr val="tx2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 헤럴드 할로윈</a:t>
            </a:r>
            <a:r>
              <a:rPr lang="en-US" altLang="ko-KR" sz="2400" b="1" dirty="0">
                <a:solidFill>
                  <a:schemeClr val="tx2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  7 MISSIONS</a:t>
            </a:r>
          </a:p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300" b="1" dirty="0">
                <a:solidFill>
                  <a:schemeClr val="tx2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     ☎ 070-5102-3338   </a:t>
            </a:r>
            <a:r>
              <a:rPr lang="ko-KR" altLang="en-US" sz="1300" b="1" dirty="0">
                <a:solidFill>
                  <a:schemeClr val="tx2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예약</a:t>
            </a:r>
            <a:r>
              <a:rPr lang="en-US" altLang="ko-KR" sz="1300" b="1" dirty="0">
                <a:solidFill>
                  <a:schemeClr val="tx2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 www.heraldpremium.co.kr</a:t>
            </a:r>
          </a:p>
        </p:txBody>
      </p:sp>
      <p:sp>
        <p:nvSpPr>
          <p:cNvPr id="45" name="모서리가 둥근 직사각형 4"/>
          <p:cNvSpPr/>
          <p:nvPr/>
        </p:nvSpPr>
        <p:spPr bwMode="auto">
          <a:xfrm>
            <a:off x="683568" y="4005064"/>
            <a:ext cx="1049525" cy="684076"/>
          </a:xfrm>
          <a:prstGeom prst="rect">
            <a:avLst/>
          </a:prstGeom>
          <a:solidFill>
            <a:schemeClr val="tx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defTabSz="1377950">
              <a:spcAft>
                <a:spcPct val="35000"/>
              </a:spcAft>
              <a:defRPr/>
            </a:pPr>
            <a:r>
              <a:rPr lang="ko-KR" altLang="en-US" sz="1200" b="1" dirty="0">
                <a:solidFill>
                  <a:schemeClr val="bg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국내최초</a:t>
            </a:r>
            <a:endParaRPr lang="en-US" altLang="ko-KR" sz="1200" b="1" dirty="0">
              <a:solidFill>
                <a:schemeClr val="bg1"/>
              </a:solidFill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pPr defTabSz="1377950">
              <a:spcAft>
                <a:spcPct val="35000"/>
              </a:spcAft>
              <a:defRPr/>
            </a:pPr>
            <a:r>
              <a:rPr lang="ko-KR" altLang="en-US" sz="1200" b="1" dirty="0">
                <a:solidFill>
                  <a:schemeClr val="bg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직업체험</a:t>
            </a:r>
            <a:endParaRPr lang="en-US" altLang="ko-KR" sz="1200" b="1" dirty="0">
              <a:solidFill>
                <a:schemeClr val="bg1"/>
              </a:solidFill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pPr defTabSz="1377950">
              <a:spcAft>
                <a:spcPct val="35000"/>
              </a:spcAft>
              <a:defRPr/>
            </a:pPr>
            <a:r>
              <a:rPr lang="ko-KR" altLang="en-US" sz="1200" b="1" dirty="0">
                <a:solidFill>
                  <a:schemeClr val="bg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rPr>
              <a:t>영어마을</a:t>
            </a:r>
            <a:endParaRPr lang="en-US" altLang="ko-KR" sz="1200" b="1" dirty="0">
              <a:solidFill>
                <a:schemeClr val="bg1"/>
              </a:solidFill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EB8F3715-4587-4763-AE97-C66B11F223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006" y="3884680"/>
            <a:ext cx="936103" cy="936103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AF875066-E465-4EFB-87C6-35122512AB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109" y="3884680"/>
            <a:ext cx="936103" cy="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96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317</Words>
  <Application>Microsoft Office PowerPoint</Application>
  <PresentationFormat>화면 슬라이드 쇼(4:3)</PresentationFormat>
  <Paragraphs>105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hjd</dc:creator>
  <cp:lastModifiedBy>hjd</cp:lastModifiedBy>
  <cp:revision>101</cp:revision>
  <cp:lastPrinted>2018-10-19T02:37:05Z</cp:lastPrinted>
  <dcterms:created xsi:type="dcterms:W3CDTF">2018-09-19T01:28:28Z</dcterms:created>
  <dcterms:modified xsi:type="dcterms:W3CDTF">2018-10-19T02:37:10Z</dcterms:modified>
</cp:coreProperties>
</file>